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7" r:id="rId2"/>
    <p:sldId id="260" r:id="rId3"/>
    <p:sldId id="299" r:id="rId4"/>
    <p:sldId id="297" r:id="rId5"/>
    <p:sldId id="29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1" r:id="rId15"/>
    <p:sldId id="270" r:id="rId16"/>
    <p:sldId id="271" r:id="rId17"/>
    <p:sldId id="272" r:id="rId18"/>
    <p:sldId id="273" r:id="rId19"/>
    <p:sldId id="303" r:id="rId20"/>
    <p:sldId id="275" r:id="rId21"/>
    <p:sldId id="276" r:id="rId22"/>
    <p:sldId id="277" r:id="rId23"/>
    <p:sldId id="278" r:id="rId24"/>
    <p:sldId id="302" r:id="rId25"/>
    <p:sldId id="279" r:id="rId26"/>
    <p:sldId id="280" r:id="rId27"/>
    <p:sldId id="282" r:id="rId28"/>
    <p:sldId id="283" r:id="rId29"/>
    <p:sldId id="284" r:id="rId30"/>
    <p:sldId id="281" r:id="rId31"/>
    <p:sldId id="287" r:id="rId32"/>
    <p:sldId id="288" r:id="rId33"/>
    <p:sldId id="289" r:id="rId34"/>
    <p:sldId id="290" r:id="rId35"/>
    <p:sldId id="291" r:id="rId36"/>
    <p:sldId id="292" r:id="rId37"/>
    <p:sldId id="300" r:id="rId38"/>
    <p:sldId id="293" r:id="rId39"/>
    <p:sldId id="295" r:id="rId40"/>
    <p:sldId id="296" r:id="rId41"/>
    <p:sldId id="30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att" initials="W" lastIdx="1" clrIdx="0">
    <p:extLst>
      <p:ext uri="{19B8F6BF-5375-455C-9EA6-DF929625EA0E}">
        <p15:presenceInfo xmlns:p15="http://schemas.microsoft.com/office/powerpoint/2012/main" userId="a4a61c98660e9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76B15"/>
    <a:srgbClr val="58734A"/>
    <a:srgbClr val="ECEBE9"/>
    <a:srgbClr val="4D3531"/>
    <a:srgbClr val="E94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24" y="94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E89C7-0037-47C1-83C9-E2AB4A49A195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B1EE6-6F16-4E06-B664-87486E179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3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6B42B7B-7D35-4A87-9484-BD077E13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869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2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C0C81-3E3C-431E-93EB-DDADE6BB5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3130F-A7F3-4514-8BC4-D04EED0D0CBC}" type="datetime1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2E693-B9B8-4691-B2D3-2E462B65D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42C57-5C8E-41DB-A8CC-F4042BDC9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DC9B6-7F69-4061-831E-B7D3B7FE8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4376207-7DE5-4366-B497-59E304725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9994"/>
              </p:ext>
            </p:extLst>
          </p:nvPr>
        </p:nvGraphicFramePr>
        <p:xfrm>
          <a:off x="1970202" y="251460"/>
          <a:ext cx="9628768" cy="6355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07192">
                  <a:extLst>
                    <a:ext uri="{9D8B030D-6E8A-4147-A177-3AD203B41FA5}">
                      <a16:colId xmlns:a16="http://schemas.microsoft.com/office/drawing/2014/main" val="1220592164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215796200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1950011276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89775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더 큰 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큰 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중간목차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8828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Prologue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표지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747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목차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7764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Epilogue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표지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274365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Prediction Model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Business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Understanding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분석배경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분석목표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27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Understanding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기술통계분석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Shape(0.5)</a:t>
                      </a:r>
                    </a:p>
                    <a:p>
                      <a:pPr algn="ctr" latinLnBrk="1"/>
                      <a:r>
                        <a:rPr lang="en-US" altLang="ko-KR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(0.5)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EDA(4)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340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Wrangling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피쳐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엔지니어링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외부데이터 활용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6764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Modeling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알고리즘 선택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알고리즘 튜닝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7539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Evaluation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평가식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 결과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099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Deploy -&gt; Optimization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03639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Optimization Model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Business Understanding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최적화 배경 및 목표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983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Modeling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최적화 모델링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811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Evaluation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 결과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0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Deploy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비즈니스 적용 및 기대효과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8243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7CAD99-53EB-4AF9-BB19-C619D936F425}"/>
              </a:ext>
            </a:extLst>
          </p:cNvPr>
          <p:cNvSpPr txBox="1"/>
          <p:nvPr/>
        </p:nvSpPr>
        <p:spPr>
          <a:xfrm>
            <a:off x="273191" y="328327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대략적인</a:t>
            </a:r>
            <a:endParaRPr lang="en-US" altLang="ko-KR" sz="2000" b="1" dirty="0"/>
          </a:p>
          <a:p>
            <a:r>
              <a:rPr lang="ko-KR" altLang="en-US" sz="2000" b="1" dirty="0"/>
              <a:t>페이지 분배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89298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749E9-EA9B-4523-BA88-C0FD6D803905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AFA0AB-AEAA-46CB-A397-1DB5A7E503B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AA7C55-8B83-43DD-AD41-4DD4CBABA8C4}"/>
              </a:ext>
            </a:extLst>
          </p:cNvPr>
          <p:cNvSpPr/>
          <p:nvPr/>
        </p:nvSpPr>
        <p:spPr>
          <a:xfrm>
            <a:off x="7102047" y="0"/>
            <a:ext cx="1605699" cy="52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85280-6F59-4CC1-BE9F-26A283BB6A5C}"/>
              </a:ext>
            </a:extLst>
          </p:cNvPr>
          <p:cNvSpPr/>
          <p:nvPr/>
        </p:nvSpPr>
        <p:spPr>
          <a:xfrm>
            <a:off x="9326772" y="1629000"/>
            <a:ext cx="1605699" cy="52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D2CFC-5F52-4696-B8D8-F641EA5153F5}"/>
              </a:ext>
            </a:extLst>
          </p:cNvPr>
          <p:cNvSpPr txBox="1"/>
          <p:nvPr/>
        </p:nvSpPr>
        <p:spPr>
          <a:xfrm>
            <a:off x="1007896" y="2089712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분석목표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F04C7-C9D1-4C7B-8A4B-868E69D66559}"/>
              </a:ext>
            </a:extLst>
          </p:cNvPr>
          <p:cNvSpPr txBox="1"/>
          <p:nvPr/>
        </p:nvSpPr>
        <p:spPr>
          <a:xfrm>
            <a:off x="1007896" y="279759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하필 데이터인가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C3707-754B-422E-B88E-FD9BC0BF500C}"/>
              </a:ext>
            </a:extLst>
          </p:cNvPr>
          <p:cNvSpPr txBox="1"/>
          <p:nvPr/>
        </p:nvSpPr>
        <p:spPr>
          <a:xfrm>
            <a:off x="1007896" y="3259263"/>
            <a:ext cx="154241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455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2C8ECA-3032-4379-9953-AF045B67C0D0}"/>
              </a:ext>
            </a:extLst>
          </p:cNvPr>
          <p:cNvSpPr/>
          <p:nvPr/>
        </p:nvSpPr>
        <p:spPr>
          <a:xfrm rot="10800000">
            <a:off x="6095999" y="0"/>
            <a:ext cx="6096000" cy="408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0304A-999A-4B1C-BDC4-6BB49525CF21}"/>
              </a:ext>
            </a:extLst>
          </p:cNvPr>
          <p:cNvSpPr/>
          <p:nvPr/>
        </p:nvSpPr>
        <p:spPr>
          <a:xfrm rot="10800000">
            <a:off x="6096000" y="4412343"/>
            <a:ext cx="6096000" cy="244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F49F9-2692-41B5-8EDE-2EB34120F544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02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F5DF-938C-4EDF-8EBB-FC665CB5BDDF}"/>
              </a:ext>
            </a:extLst>
          </p:cNvPr>
          <p:cNvSpPr txBox="1"/>
          <p:nvPr/>
        </p:nvSpPr>
        <p:spPr>
          <a:xfrm>
            <a:off x="865300" y="2562909"/>
            <a:ext cx="300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D9CD1-C9EF-4526-A661-94BA57719D42}"/>
              </a:ext>
            </a:extLst>
          </p:cNvPr>
          <p:cNvSpPr txBox="1"/>
          <p:nvPr/>
        </p:nvSpPr>
        <p:spPr>
          <a:xfrm>
            <a:off x="865300" y="3971845"/>
            <a:ext cx="20938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확보하기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(EDA)</a:t>
            </a:r>
          </a:p>
        </p:txBody>
      </p:sp>
      <p:pic>
        <p:nvPicPr>
          <p:cNvPr id="10" name="그림 9" descr="과일, 음식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8C27B0D-9189-4186-AA3E-ED5C1F35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0" t="15172" r="17557" b="15937"/>
          <a:stretch/>
        </p:blipFill>
        <p:spPr>
          <a:xfrm>
            <a:off x="6096001" y="0"/>
            <a:ext cx="6095999" cy="40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007896" y="2089712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3CE51-B71D-46B3-B814-F512A89276CF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F6F98-33B9-4A15-882A-518BCD83966E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4CBA8-1485-43EC-8314-45837FD8298A}"/>
              </a:ext>
            </a:extLst>
          </p:cNvPr>
          <p:cNvSpPr txBox="1"/>
          <p:nvPr/>
        </p:nvSpPr>
        <p:spPr>
          <a:xfrm>
            <a:off x="1007896" y="2797598"/>
            <a:ext cx="5224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크롤링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A4AFE-6C7F-4BC5-8A44-D5601A553E8F}"/>
              </a:ext>
            </a:extLst>
          </p:cNvPr>
          <p:cNvSpPr txBox="1"/>
          <p:nvPr/>
        </p:nvSpPr>
        <p:spPr>
          <a:xfrm>
            <a:off x="1007896" y="3259263"/>
            <a:ext cx="1669047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기본 제공 데이터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활용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크롤링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활용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통계 자료 활용</a:t>
            </a:r>
          </a:p>
        </p:txBody>
      </p:sp>
    </p:spTree>
    <p:extLst>
      <p:ext uri="{BB962C8B-B14F-4D97-AF65-F5344CB8AC3E}">
        <p14:creationId xmlns:p14="http://schemas.microsoft.com/office/powerpoint/2010/main" val="4291663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DF9C1-9F35-49ED-895E-6733101E2B4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0C650F-467B-46E6-B552-B2C99F61FB8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5324D-9663-4294-ACFE-6CA32D18FFD8}"/>
              </a:ext>
            </a:extLst>
          </p:cNvPr>
          <p:cNvSpPr txBox="1"/>
          <p:nvPr/>
        </p:nvSpPr>
        <p:spPr>
          <a:xfrm>
            <a:off x="1007896" y="2089712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11916-4167-478C-87A0-EFD3180F6BBD}"/>
              </a:ext>
            </a:extLst>
          </p:cNvPr>
          <p:cNvSpPr txBox="1"/>
          <p:nvPr/>
        </p:nvSpPr>
        <p:spPr>
          <a:xfrm>
            <a:off x="1007896" y="2797598"/>
            <a:ext cx="3380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 Shape, Data Type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659A3-E888-4789-99BE-7ECC8C326AA5}"/>
              </a:ext>
            </a:extLst>
          </p:cNvPr>
          <p:cNvSpPr txBox="1"/>
          <p:nvPr/>
        </p:nvSpPr>
        <p:spPr>
          <a:xfrm>
            <a:off x="1007896" y="3259263"/>
            <a:ext cx="154241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0B48A-031D-45A5-8F4F-3ED6C6B24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29" y="368077"/>
            <a:ext cx="6067425" cy="1747838"/>
          </a:xfrm>
          <a:prstGeom prst="rect">
            <a:avLst/>
          </a:prstGeom>
          <a:ln w="12700" cmpd="sng">
            <a:solidFill>
              <a:srgbClr val="A76B15"/>
            </a:solidFill>
            <a:miter lim="800000"/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AFD7163-AD11-4E41-BB52-E51E5EE57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91" y="4280687"/>
            <a:ext cx="2824163" cy="1976438"/>
          </a:xfrm>
          <a:prstGeom prst="rect">
            <a:avLst/>
          </a:prstGeom>
          <a:ln w="12700">
            <a:solidFill>
              <a:srgbClr val="A76B15"/>
            </a:solidFill>
            <a:miter lim="800000"/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27EDB0E-7708-4681-BF45-B4D57D744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96" y="4290564"/>
            <a:ext cx="1614488" cy="1371600"/>
          </a:xfrm>
          <a:prstGeom prst="rect">
            <a:avLst/>
          </a:prstGeom>
          <a:ln w="12700">
            <a:solidFill>
              <a:srgbClr val="A76B15"/>
            </a:solidFill>
            <a:miter lim="800000"/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9111C5-3F5E-4853-88F3-57EA6C341862}"/>
              </a:ext>
            </a:extLst>
          </p:cNvPr>
          <p:cNvGrpSpPr/>
          <p:nvPr/>
        </p:nvGrpSpPr>
        <p:grpSpPr>
          <a:xfrm>
            <a:off x="5525229" y="2527000"/>
            <a:ext cx="6068700" cy="1229261"/>
            <a:chOff x="5525229" y="2426882"/>
            <a:chExt cx="6068700" cy="12292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5B532FB-EA1B-4234-8B40-96B58EDA0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643" b="35121"/>
            <a:stretch/>
          </p:blipFill>
          <p:spPr>
            <a:xfrm>
              <a:off x="5525229" y="2426882"/>
              <a:ext cx="2898335" cy="117724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95BC4D-539A-4F11-972B-742CC99E0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80" b="35121"/>
            <a:stretch/>
          </p:blipFill>
          <p:spPr>
            <a:xfrm>
              <a:off x="8423564" y="2426882"/>
              <a:ext cx="3170365" cy="117724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86EC5F-BDE6-4355-9356-C65229071D4A}"/>
                </a:ext>
              </a:extLst>
            </p:cNvPr>
            <p:cNvSpPr/>
            <p:nvPr/>
          </p:nvSpPr>
          <p:spPr>
            <a:xfrm>
              <a:off x="5525229" y="2478898"/>
              <a:ext cx="6067425" cy="1177245"/>
            </a:xfrm>
            <a:prstGeom prst="rect">
              <a:avLst/>
            </a:prstGeom>
            <a:noFill/>
            <a:ln>
              <a:solidFill>
                <a:srgbClr val="A76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12E91C4-B45B-49C1-B8F1-C20F3CA26FC4}"/>
              </a:ext>
            </a:extLst>
          </p:cNvPr>
          <p:cNvSpPr txBox="1"/>
          <p:nvPr/>
        </p:nvSpPr>
        <p:spPr>
          <a:xfrm>
            <a:off x="8059446" y="2075268"/>
            <a:ext cx="998991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2-1&gt;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31F4-7F62-4616-A3C3-49185F742C05}"/>
              </a:ext>
            </a:extLst>
          </p:cNvPr>
          <p:cNvSpPr txBox="1"/>
          <p:nvPr/>
        </p:nvSpPr>
        <p:spPr>
          <a:xfrm>
            <a:off x="8078518" y="3815351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2-2&gt;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321BF1-51BD-4822-AE80-7579C1630E06}"/>
              </a:ext>
            </a:extLst>
          </p:cNvPr>
          <p:cNvSpPr txBox="1"/>
          <p:nvPr/>
        </p:nvSpPr>
        <p:spPr>
          <a:xfrm>
            <a:off x="7300578" y="5658590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2-3&gt;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22F67-5C0B-4F98-8C78-439C880DD0FE}"/>
              </a:ext>
            </a:extLst>
          </p:cNvPr>
          <p:cNvSpPr txBox="1"/>
          <p:nvPr/>
        </p:nvSpPr>
        <p:spPr>
          <a:xfrm>
            <a:off x="9699510" y="622440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2-4&gt;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419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7DE13-1CCC-45A8-9BEB-305AA1BFAA09}"/>
              </a:ext>
            </a:extLst>
          </p:cNvPr>
          <p:cNvSpPr txBox="1"/>
          <p:nvPr/>
        </p:nvSpPr>
        <p:spPr>
          <a:xfrm>
            <a:off x="1007896" y="2089712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4A65-6A43-4E38-B9BB-AD8BABC4291D}"/>
              </a:ext>
            </a:extLst>
          </p:cNvPr>
          <p:cNvSpPr txBox="1"/>
          <p:nvPr/>
        </p:nvSpPr>
        <p:spPr>
          <a:xfrm>
            <a:off x="1007896" y="2797598"/>
            <a:ext cx="463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Train/Test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기술 통계량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67E9-1560-49A9-B778-C8C655100961}"/>
              </a:ext>
            </a:extLst>
          </p:cNvPr>
          <p:cNvSpPr txBox="1"/>
          <p:nvPr/>
        </p:nvSpPr>
        <p:spPr>
          <a:xfrm>
            <a:off x="1007896" y="3259263"/>
            <a:ext cx="256672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취급액에 대한 히스토그램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최대값 최소값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중앙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경향치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F1B6659-7EC6-4FDA-9C04-BA06722C5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85" y="432565"/>
            <a:ext cx="5550216" cy="2150511"/>
          </a:xfrm>
          <a:prstGeom prst="rect">
            <a:avLst/>
          </a:prstGeom>
          <a:ln w="12700">
            <a:noFill/>
          </a:ln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95552F-90CC-4814-96B5-EA2C1047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837916"/>
              </p:ext>
            </p:extLst>
          </p:nvPr>
        </p:nvGraphicFramePr>
        <p:xfrm>
          <a:off x="6504604" y="3063864"/>
          <a:ext cx="2381512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756">
                  <a:extLst>
                    <a:ext uri="{9D8B030D-6E8A-4147-A177-3AD203B41FA5}">
                      <a16:colId xmlns:a16="http://schemas.microsoft.com/office/drawing/2014/main" val="125591964"/>
                    </a:ext>
                  </a:extLst>
                </a:gridCol>
                <a:gridCol w="1190756">
                  <a:extLst>
                    <a:ext uri="{9D8B030D-6E8A-4147-A177-3AD203B41FA5}">
                      <a16:colId xmlns:a16="http://schemas.microsoft.com/office/drawing/2014/main" val="2545740657"/>
                    </a:ext>
                  </a:extLst>
                </a:gridCol>
              </a:tblGrid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기술통계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취급액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819405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Count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37,372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30276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Mean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21,870,390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87463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Std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20,194,290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59457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Min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533506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6,880,750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3480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50%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16,129,500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3216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75%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31,631,250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15370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max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322,009,000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727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20D787C-72D8-4D47-A358-96CFDB076095}"/>
              </a:ext>
            </a:extLst>
          </p:cNvPr>
          <p:cNvSpPr txBox="1"/>
          <p:nvPr/>
        </p:nvSpPr>
        <p:spPr>
          <a:xfrm>
            <a:off x="8619731" y="2550898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2-5&gt;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28A88-3215-4F4B-B5A6-E5A76BF3DF45}"/>
              </a:ext>
            </a:extLst>
          </p:cNvPr>
          <p:cNvSpPr txBox="1"/>
          <p:nvPr/>
        </p:nvSpPr>
        <p:spPr>
          <a:xfrm>
            <a:off x="7214298" y="5526317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2-6&gt;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439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7DE13-1CCC-45A8-9BEB-305AA1BFAA09}"/>
              </a:ext>
            </a:extLst>
          </p:cNvPr>
          <p:cNvSpPr txBox="1"/>
          <p:nvPr/>
        </p:nvSpPr>
        <p:spPr>
          <a:xfrm>
            <a:off x="1007896" y="2089712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4A65-6A43-4E38-B9BB-AD8BABC4291D}"/>
              </a:ext>
            </a:extLst>
          </p:cNvPr>
          <p:cNvSpPr txBox="1"/>
          <p:nvPr/>
        </p:nvSpPr>
        <p:spPr>
          <a:xfrm>
            <a:off x="1007896" y="2797598"/>
            <a:ext cx="4666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Train/Test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Column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별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Values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67E9-1560-49A9-B778-C8C655100961}"/>
              </a:ext>
            </a:extLst>
          </p:cNvPr>
          <p:cNvSpPr txBox="1"/>
          <p:nvPr/>
        </p:nvSpPr>
        <p:spPr>
          <a:xfrm>
            <a:off x="1007896" y="3259263"/>
            <a:ext cx="154241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 descr="측정기이(가) 표시된 사진&#10;&#10;자동 생성된 설명">
            <a:extLst>
              <a:ext uri="{FF2B5EF4-FFF2-40B4-BE49-F238E27FC236}">
                <a16:creationId xmlns:a16="http://schemas.microsoft.com/office/drawing/2014/main" id="{98EC9BB3-51D9-4369-9266-84106F375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9812"/>
            <a:ext cx="5514975" cy="1419225"/>
          </a:xfrm>
          <a:prstGeom prst="rect">
            <a:avLst/>
          </a:prstGeom>
          <a:ln w="12700">
            <a:solidFill>
              <a:srgbClr val="A76B15"/>
            </a:solidFill>
          </a:ln>
        </p:spPr>
      </p:pic>
      <p:pic>
        <p:nvPicPr>
          <p:cNvPr id="11" name="그림 10" descr="측정기이(가) 표시된 사진&#10;&#10;자동 생성된 설명">
            <a:extLst>
              <a:ext uri="{FF2B5EF4-FFF2-40B4-BE49-F238E27FC236}">
                <a16:creationId xmlns:a16="http://schemas.microsoft.com/office/drawing/2014/main" id="{A16EBA82-0887-44C9-B348-F5EF4A6ED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9743"/>
            <a:ext cx="5543550" cy="1485900"/>
          </a:xfrm>
          <a:prstGeom prst="rect">
            <a:avLst/>
          </a:prstGeom>
          <a:ln w="12700">
            <a:solidFill>
              <a:srgbClr val="A76B15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133779-FE63-421A-AC54-859CC2F5E34B}"/>
              </a:ext>
            </a:extLst>
          </p:cNvPr>
          <p:cNvSpPr txBox="1"/>
          <p:nvPr/>
        </p:nvSpPr>
        <p:spPr>
          <a:xfrm>
            <a:off x="8372426" y="2249036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2-7&gt;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9A677-8126-4A1D-B852-909D4333993E}"/>
              </a:ext>
            </a:extLst>
          </p:cNvPr>
          <p:cNvSpPr txBox="1"/>
          <p:nvPr/>
        </p:nvSpPr>
        <p:spPr>
          <a:xfrm>
            <a:off x="8372425" y="5045643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2-8&gt;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5545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4A414EB9-08D0-4FF9-A699-2E26DF8F2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24" y="265442"/>
            <a:ext cx="2549684" cy="1826939"/>
          </a:xfrm>
          <a:prstGeom prst="rect">
            <a:avLst/>
          </a:prstGeom>
        </p:spPr>
      </p:pic>
      <p:pic>
        <p:nvPicPr>
          <p:cNvPr id="15" name="그림 14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F2C0E0F2-4279-4889-9DB1-05FD2D754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34" y="2464556"/>
            <a:ext cx="4791532" cy="1826939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9A206B7-470E-41CA-8C0A-F7BE87AD5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34" y="4657774"/>
            <a:ext cx="4791532" cy="1826939"/>
          </a:xfrm>
          <a:prstGeom prst="rect">
            <a:avLst/>
          </a:prstGeom>
        </p:spPr>
      </p:pic>
      <p:pic>
        <p:nvPicPr>
          <p:cNvPr id="11" name="그림 10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3BA91227-40D1-4F7C-989D-067BA19F9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34" y="265442"/>
            <a:ext cx="4791532" cy="1826939"/>
          </a:xfrm>
          <a:prstGeom prst="rect">
            <a:avLst/>
          </a:prstGeom>
        </p:spPr>
      </p:pic>
      <p:pic>
        <p:nvPicPr>
          <p:cNvPr id="13" name="그림 1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8F754270-287F-45EF-BBCC-94D9A366F5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924" y="2464556"/>
            <a:ext cx="2549684" cy="18269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115739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A8DC7-1B52-4F30-91BF-BCC50C7FD30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CDF32-C96A-4353-B70A-96C45924BEE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C4EFE-5209-468E-B672-82A0EF064ABB}"/>
              </a:ext>
            </a:extLst>
          </p:cNvPr>
          <p:cNvSpPr txBox="1"/>
          <p:nvPr/>
        </p:nvSpPr>
        <p:spPr>
          <a:xfrm>
            <a:off x="1115739" y="2336886"/>
            <a:ext cx="368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방송시간별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차이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88F7F-636B-495E-A816-3618CEFB362A}"/>
              </a:ext>
            </a:extLst>
          </p:cNvPr>
          <p:cNvSpPr txBox="1"/>
          <p:nvPr/>
        </p:nvSpPr>
        <p:spPr>
          <a:xfrm>
            <a:off x="1115739" y="2798551"/>
            <a:ext cx="598241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1AFC6-9436-453F-8830-02DEE1ABE91D}"/>
              </a:ext>
            </a:extLst>
          </p:cNvPr>
          <p:cNvSpPr txBox="1"/>
          <p:nvPr/>
        </p:nvSpPr>
        <p:spPr>
          <a:xfrm>
            <a:off x="5473705" y="2028937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2-9&gt;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2D331D-D5F9-42F5-AF8A-C3A50C927BE4}"/>
              </a:ext>
            </a:extLst>
          </p:cNvPr>
          <p:cNvSpPr txBox="1"/>
          <p:nvPr/>
        </p:nvSpPr>
        <p:spPr>
          <a:xfrm>
            <a:off x="9118065" y="2028937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</a:t>
            </a:r>
            <a:r>
              <a:rPr lang="en-US" altLang="ko-KR" sz="105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Figure 2-10&gt;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CF86B-4DB1-4F01-AAF9-1C3EFF9D1D2C}"/>
              </a:ext>
            </a:extLst>
          </p:cNvPr>
          <p:cNvSpPr txBox="1"/>
          <p:nvPr/>
        </p:nvSpPr>
        <p:spPr>
          <a:xfrm>
            <a:off x="9118065" y="4300701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</a:t>
            </a:r>
            <a:r>
              <a:rPr lang="en-US" altLang="ko-KR" sz="105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Figure 2-12&gt;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3695E-ED12-4E6D-BD11-AE4A01F9072E}"/>
              </a:ext>
            </a:extLst>
          </p:cNvPr>
          <p:cNvSpPr txBox="1"/>
          <p:nvPr/>
        </p:nvSpPr>
        <p:spPr>
          <a:xfrm>
            <a:off x="5434431" y="4300701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2-11&gt;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4F686E-C5AF-4E6F-8A5F-602442F76531}"/>
              </a:ext>
            </a:extLst>
          </p:cNvPr>
          <p:cNvSpPr txBox="1"/>
          <p:nvPr/>
        </p:nvSpPr>
        <p:spPr>
          <a:xfrm>
            <a:off x="9118065" y="6427367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</a:t>
            </a:r>
            <a:r>
              <a:rPr lang="en-US" altLang="ko-KR" sz="105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Figure 2-13&gt;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91343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F33B3-5729-48B3-9C6D-0C9FC9DDF1D1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0820D3-6CED-48C3-BC42-DB44A8166C7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F0057-4D49-4296-9805-58C2847CE819}"/>
              </a:ext>
            </a:extLst>
          </p:cNvPr>
          <p:cNvSpPr txBox="1"/>
          <p:nvPr/>
        </p:nvSpPr>
        <p:spPr>
          <a:xfrm>
            <a:off x="1115739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4A0A2-57BB-46A9-BC3F-4030DA2D40AD}"/>
              </a:ext>
            </a:extLst>
          </p:cNvPr>
          <p:cNvSpPr txBox="1"/>
          <p:nvPr/>
        </p:nvSpPr>
        <p:spPr>
          <a:xfrm>
            <a:off x="1115739" y="2336886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차이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A1EDD-D421-4EB0-A752-E4DA981A28E8}"/>
              </a:ext>
            </a:extLst>
          </p:cNvPr>
          <p:cNvSpPr txBox="1"/>
          <p:nvPr/>
        </p:nvSpPr>
        <p:spPr>
          <a:xfrm>
            <a:off x="1115739" y="2798551"/>
            <a:ext cx="1080745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무이자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/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유이자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남성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추가구성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세트구성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브랜드별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등등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A865ABE-EC04-4AEA-BD82-F6C0B2CA1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4"/>
          <a:stretch/>
        </p:blipFill>
        <p:spPr>
          <a:xfrm>
            <a:off x="9179589" y="3113272"/>
            <a:ext cx="2743200" cy="184487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B7F74CF-EA42-4EC4-AF7A-C6ABBA325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>
          <a:xfrm>
            <a:off x="9179589" y="112672"/>
            <a:ext cx="2743200" cy="1844871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7CCCABA-41C8-4C10-89FE-1DA61CEA7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>
          <a:xfrm>
            <a:off x="5746910" y="1612972"/>
            <a:ext cx="2743200" cy="1844871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28D4C796-024C-4FBC-A051-451A78333D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>
          <a:xfrm>
            <a:off x="5746910" y="4620773"/>
            <a:ext cx="2743200" cy="1844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3DFE81-ECDD-4AAC-8FB1-23477245703F}"/>
              </a:ext>
            </a:extLst>
          </p:cNvPr>
          <p:cNvSpPr txBox="1"/>
          <p:nvPr/>
        </p:nvSpPr>
        <p:spPr>
          <a:xfrm>
            <a:off x="6598175" y="3407258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2-15&gt;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2FBB2-0AF8-46DA-BF13-F7944AEADB14}"/>
              </a:ext>
            </a:extLst>
          </p:cNvPr>
          <p:cNvSpPr txBox="1"/>
          <p:nvPr/>
        </p:nvSpPr>
        <p:spPr>
          <a:xfrm>
            <a:off x="10030854" y="1922717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2-14&gt;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E517E-86CD-4AEB-B3A9-2D61478D0CCD}"/>
              </a:ext>
            </a:extLst>
          </p:cNvPr>
          <p:cNvSpPr txBox="1"/>
          <p:nvPr/>
        </p:nvSpPr>
        <p:spPr>
          <a:xfrm>
            <a:off x="10030854" y="4964260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2-16&gt;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F362F-ABEF-4D09-8368-4BF13727B2C1}"/>
              </a:ext>
            </a:extLst>
          </p:cNvPr>
          <p:cNvSpPr txBox="1"/>
          <p:nvPr/>
        </p:nvSpPr>
        <p:spPr>
          <a:xfrm>
            <a:off x="6598175" y="6443177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2-17&gt;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6606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6FF5-5A9E-4A89-BDAF-55181635CBDB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5952BF-E870-4EB1-AC48-3103798C01F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13503-D35B-4670-87E2-F0E42130C18F}"/>
              </a:ext>
            </a:extLst>
          </p:cNvPr>
          <p:cNvSpPr txBox="1"/>
          <p:nvPr/>
        </p:nvSpPr>
        <p:spPr>
          <a:xfrm>
            <a:off x="1115739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97E10-9ADE-4AE7-8327-8B315383ADC7}"/>
              </a:ext>
            </a:extLst>
          </p:cNvPr>
          <p:cNvSpPr txBox="1"/>
          <p:nvPr/>
        </p:nvSpPr>
        <p:spPr>
          <a:xfrm>
            <a:off x="1115739" y="2336886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상품별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C486A-BCEA-4A8F-94A3-A1FB589BCCCB}"/>
              </a:ext>
            </a:extLst>
          </p:cNvPr>
          <p:cNvSpPr txBox="1"/>
          <p:nvPr/>
        </p:nvSpPr>
        <p:spPr>
          <a:xfrm>
            <a:off x="1115739" y="2798551"/>
            <a:ext cx="201529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 다른 단가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 같은 단가 다른 상품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 시간별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차이</a:t>
            </a:r>
          </a:p>
        </p:txBody>
      </p:sp>
      <p:pic>
        <p:nvPicPr>
          <p:cNvPr id="4" name="그림 3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167CE388-5E72-47B6-A831-74F4420A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59" y="312396"/>
            <a:ext cx="6190949" cy="1617616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B1754DAA-12CF-4E62-8C15-FB019BCA7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59" y="4673184"/>
            <a:ext cx="2457593" cy="1754502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75391B13-FB55-45CB-BD24-6DF78EA45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59" y="2424347"/>
            <a:ext cx="2457593" cy="17545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66E8E5-C82C-4AE2-953A-A471CEFDED4C}"/>
              </a:ext>
            </a:extLst>
          </p:cNvPr>
          <p:cNvSpPr txBox="1"/>
          <p:nvPr/>
        </p:nvSpPr>
        <p:spPr>
          <a:xfrm>
            <a:off x="8274898" y="1930012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2-18&gt;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1219-B52C-4580-932C-6F960E6393AE}"/>
              </a:ext>
            </a:extLst>
          </p:cNvPr>
          <p:cNvSpPr txBox="1"/>
          <p:nvPr/>
        </p:nvSpPr>
        <p:spPr>
          <a:xfrm>
            <a:off x="6408220" y="4111506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2-19&gt;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C728C-BC49-41E1-82AA-903D816C5519}"/>
              </a:ext>
            </a:extLst>
          </p:cNvPr>
          <p:cNvSpPr txBox="1"/>
          <p:nvPr/>
        </p:nvSpPr>
        <p:spPr>
          <a:xfrm>
            <a:off x="6408220" y="6352186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2-20&gt;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3235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6FF5-5A9E-4A89-BDAF-55181635CBDB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5952BF-E870-4EB1-AC48-3103798C01F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13503-D35B-4670-87E2-F0E42130C18F}"/>
              </a:ext>
            </a:extLst>
          </p:cNvPr>
          <p:cNvSpPr txBox="1"/>
          <p:nvPr/>
        </p:nvSpPr>
        <p:spPr>
          <a:xfrm>
            <a:off x="1115739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97E10-9ADE-4AE7-8327-8B315383ADC7}"/>
              </a:ext>
            </a:extLst>
          </p:cNvPr>
          <p:cNvSpPr txBox="1"/>
          <p:nvPr/>
        </p:nvSpPr>
        <p:spPr>
          <a:xfrm>
            <a:off x="1115739" y="2336886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외부데이터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C486A-BCEA-4A8F-94A3-A1FB589BCCCB}"/>
              </a:ext>
            </a:extLst>
          </p:cNvPr>
          <p:cNvSpPr txBox="1"/>
          <p:nvPr/>
        </p:nvSpPr>
        <p:spPr>
          <a:xfrm>
            <a:off x="1115739" y="2798551"/>
            <a:ext cx="201529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 다른 단가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 같은 단가 다른 상품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 시간별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차이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30B043E-1BAF-4CA9-8115-0262D834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20" y="660872"/>
            <a:ext cx="6414451" cy="1676014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FE7E4AB8-D0B6-47B1-8E68-09A1CAA71C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2"/>
          <a:stretch/>
        </p:blipFill>
        <p:spPr>
          <a:xfrm>
            <a:off x="5578820" y="3684576"/>
            <a:ext cx="2546316" cy="1676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C194B0-F5F1-4E02-9680-E05FC75FF19B}"/>
              </a:ext>
            </a:extLst>
          </p:cNvPr>
          <p:cNvSpPr txBox="1"/>
          <p:nvPr/>
        </p:nvSpPr>
        <p:spPr>
          <a:xfrm>
            <a:off x="8265710" y="2253208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2-21&gt;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F72F8-95FE-48F5-8BE3-850D73F7EE98}"/>
              </a:ext>
            </a:extLst>
          </p:cNvPr>
          <p:cNvSpPr txBox="1"/>
          <p:nvPr/>
        </p:nvSpPr>
        <p:spPr>
          <a:xfrm>
            <a:off x="6331643" y="5360590"/>
            <a:ext cx="104067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2-22&gt;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526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325945-0C1C-4814-99CF-C1FA363E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6FAE4D-DA3D-4698-8ED5-40FB908F1867}"/>
              </a:ext>
            </a:extLst>
          </p:cNvPr>
          <p:cNvSpPr/>
          <p:nvPr/>
        </p:nvSpPr>
        <p:spPr>
          <a:xfrm>
            <a:off x="1567992" y="2012371"/>
            <a:ext cx="23912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NS홈쇼핑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CI Color</a:t>
            </a:r>
          </a:p>
          <a:p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홍시색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233,71,48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개똥색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167,107,21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군밤색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77, 53, 49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오징어색 255,255,255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국방색 88,115,74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안개색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236,235,233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FD1AFF-0F6A-497C-B068-DF4A8B66B5E7}"/>
              </a:ext>
            </a:extLst>
          </p:cNvPr>
          <p:cNvSpPr/>
          <p:nvPr/>
        </p:nvSpPr>
        <p:spPr>
          <a:xfrm>
            <a:off x="3959258" y="2620651"/>
            <a:ext cx="1706252" cy="2262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4CF29D-63DF-4ECC-81FD-33A76FCE12E3}"/>
              </a:ext>
            </a:extLst>
          </p:cNvPr>
          <p:cNvSpPr/>
          <p:nvPr/>
        </p:nvSpPr>
        <p:spPr>
          <a:xfrm>
            <a:off x="3959258" y="2893592"/>
            <a:ext cx="1706252" cy="22624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6334D1-7AFB-4DB8-88B0-71C4CCED44DD}"/>
              </a:ext>
            </a:extLst>
          </p:cNvPr>
          <p:cNvSpPr/>
          <p:nvPr/>
        </p:nvSpPr>
        <p:spPr>
          <a:xfrm>
            <a:off x="3959258" y="3166533"/>
            <a:ext cx="1706252" cy="22624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743563-DCFB-4D7C-BD78-597C9CDD3E3C}"/>
              </a:ext>
            </a:extLst>
          </p:cNvPr>
          <p:cNvSpPr/>
          <p:nvPr/>
        </p:nvSpPr>
        <p:spPr>
          <a:xfrm>
            <a:off x="3959258" y="3439474"/>
            <a:ext cx="1706252" cy="22624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7A6811-4B8E-46E7-8A3B-E44175993D12}"/>
              </a:ext>
            </a:extLst>
          </p:cNvPr>
          <p:cNvSpPr/>
          <p:nvPr/>
        </p:nvSpPr>
        <p:spPr>
          <a:xfrm>
            <a:off x="3959258" y="3712415"/>
            <a:ext cx="1706252" cy="22624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D5ADD1-CE01-4460-8A5A-D0027BA3987E}"/>
              </a:ext>
            </a:extLst>
          </p:cNvPr>
          <p:cNvSpPr/>
          <p:nvPr/>
        </p:nvSpPr>
        <p:spPr>
          <a:xfrm>
            <a:off x="3959258" y="3985356"/>
            <a:ext cx="1706252" cy="22624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F22A60-7C5B-4068-9FD9-AE2FF4AB5237}"/>
              </a:ext>
            </a:extLst>
          </p:cNvPr>
          <p:cNvSpPr/>
          <p:nvPr/>
        </p:nvSpPr>
        <p:spPr>
          <a:xfrm>
            <a:off x="6785333" y="1596873"/>
            <a:ext cx="46309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글꼴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12pt </a:t>
            </a:r>
          </a:p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14pt </a:t>
            </a:r>
          </a:p>
          <a:p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16pt 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모두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18pt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60BF0-A85B-4743-A695-41D833784620}"/>
              </a:ext>
            </a:extLst>
          </p:cNvPr>
          <p:cNvSpPr txBox="1"/>
          <p:nvPr/>
        </p:nvSpPr>
        <p:spPr>
          <a:xfrm>
            <a:off x="6751712" y="3868971"/>
            <a:ext cx="3667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분석배경은 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40pt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5856D-5D32-4BE8-B6D5-9F9AB97393C1}"/>
              </a:ext>
            </a:extLst>
          </p:cNvPr>
          <p:cNvSpPr txBox="1"/>
          <p:nvPr/>
        </p:nvSpPr>
        <p:spPr>
          <a:xfrm>
            <a:off x="6785333" y="4576857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하필 데이터인가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 24pt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ED51F9-CB3C-4515-9701-5BE781D8B313}"/>
              </a:ext>
            </a:extLst>
          </p:cNvPr>
          <p:cNvSpPr txBox="1"/>
          <p:nvPr/>
        </p:nvSpPr>
        <p:spPr>
          <a:xfrm>
            <a:off x="6785333" y="5038522"/>
            <a:ext cx="2217274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줄간격은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1.5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40028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05127-1B03-4110-A880-D59B01FEB25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03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3BEDA-CC17-4A01-BE96-5573BD045C82}"/>
              </a:ext>
            </a:extLst>
          </p:cNvPr>
          <p:cNvSpPr txBox="1"/>
          <p:nvPr/>
        </p:nvSpPr>
        <p:spPr>
          <a:xfrm>
            <a:off x="865300" y="2562909"/>
            <a:ext cx="289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4273E-3142-4A97-AAE5-7B80A3453039}"/>
              </a:ext>
            </a:extLst>
          </p:cNvPr>
          <p:cNvSpPr txBox="1"/>
          <p:nvPr/>
        </p:nvSpPr>
        <p:spPr>
          <a:xfrm>
            <a:off x="865300" y="3971845"/>
            <a:ext cx="15568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2B99F-CCD6-4C7A-8B45-8C8ACE25474E}"/>
              </a:ext>
            </a:extLst>
          </p:cNvPr>
          <p:cNvSpPr/>
          <p:nvPr/>
        </p:nvSpPr>
        <p:spPr>
          <a:xfrm rot="5400000">
            <a:off x="7561942" y="210458"/>
            <a:ext cx="4840516" cy="441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DC5115FC-14C4-4DB8-94E7-79CA97AEB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1721" r="65143" b="31472"/>
          <a:stretch/>
        </p:blipFill>
        <p:spPr>
          <a:xfrm>
            <a:off x="6095999" y="-1"/>
            <a:ext cx="1262744" cy="4840515"/>
          </a:xfrm>
          <a:prstGeom prst="rect">
            <a:avLst/>
          </a:prstGeom>
        </p:spPr>
      </p:pic>
      <p:pic>
        <p:nvPicPr>
          <p:cNvPr id="12" name="그림 11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B64A505B-6CAB-4F5C-86D2-FF799CC5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9" t="72679" r="20673" b="3630"/>
          <a:stretch/>
        </p:blipFill>
        <p:spPr>
          <a:xfrm>
            <a:off x="6095999" y="5141396"/>
            <a:ext cx="6095999" cy="17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4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3546286" y="3075057"/>
            <a:ext cx="509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함수를 통한 기본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17831-3911-4438-A080-45DB6C7483B0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08BCF-6483-496D-ADB4-B1ABA4B80D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09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B21B883-8409-4C38-8B19-BD0A477C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02" y="1982943"/>
            <a:ext cx="6895091" cy="4215262"/>
          </a:xfrm>
          <a:prstGeom prst="rect">
            <a:avLst/>
          </a:prstGeom>
          <a:ln w="12700">
            <a:solidFill>
              <a:srgbClr val="A76B15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94767-9982-4CF4-A602-EEA4C450D74E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AE8A5D-5515-4372-808B-2CFCB434BCB2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3B08C-589D-49E6-B950-D36CD6235A0D}"/>
              </a:ext>
            </a:extLst>
          </p:cNvPr>
          <p:cNvSpPr txBox="1"/>
          <p:nvPr/>
        </p:nvSpPr>
        <p:spPr>
          <a:xfrm>
            <a:off x="1115739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47913-5FE5-4EB1-8B19-C18B42300DA7}"/>
              </a:ext>
            </a:extLst>
          </p:cNvPr>
          <p:cNvSpPr txBox="1"/>
          <p:nvPr/>
        </p:nvSpPr>
        <p:spPr>
          <a:xfrm>
            <a:off x="1115739" y="2336886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일단 상품명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FF6DD-F366-4FDE-93AE-9A0941453DA8}"/>
              </a:ext>
            </a:extLst>
          </p:cNvPr>
          <p:cNvSpPr txBox="1"/>
          <p:nvPr/>
        </p:nvSpPr>
        <p:spPr>
          <a:xfrm>
            <a:off x="1115739" y="2798551"/>
            <a:ext cx="297876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str.contains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활용한 특정 단어 포함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정규 표현식 전처리를 통한 상품 통일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1AFFC-B0FB-450D-A173-3DC66F8555A4}"/>
              </a:ext>
            </a:extLst>
          </p:cNvPr>
          <p:cNvSpPr txBox="1"/>
          <p:nvPr/>
        </p:nvSpPr>
        <p:spPr>
          <a:xfrm>
            <a:off x="7915385" y="6199095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</a:t>
            </a:r>
            <a:r>
              <a:rPr lang="en-US" altLang="ko-KR" sz="105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Figure 3-1&gt;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3963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C3E2-DB48-451D-B2CD-05962D7DF4AE}"/>
              </a:ext>
            </a:extLst>
          </p:cNvPr>
          <p:cNvSpPr txBox="1"/>
          <p:nvPr/>
        </p:nvSpPr>
        <p:spPr>
          <a:xfrm>
            <a:off x="1115739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4F34-25FE-4B86-94DA-72FD0C131641}"/>
              </a:ext>
            </a:extLst>
          </p:cNvPr>
          <p:cNvSpPr txBox="1"/>
          <p:nvPr/>
        </p:nvSpPr>
        <p:spPr>
          <a:xfrm>
            <a:off x="1115739" y="233688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방송시간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0389-E627-4DB4-B9A4-B190B0175666}"/>
              </a:ext>
            </a:extLst>
          </p:cNvPr>
          <p:cNvSpPr txBox="1"/>
          <p:nvPr/>
        </p:nvSpPr>
        <p:spPr>
          <a:xfrm>
            <a:off x="1115739" y="2798551"/>
            <a:ext cx="2970685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 으로 나눠주었고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붙여서 만들었고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휴일평일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구분 나눴고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연단위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분 만들어주었고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3D8907-6E6B-485E-A50F-A127A399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51" y="2336886"/>
            <a:ext cx="7062124" cy="1316792"/>
          </a:xfrm>
          <a:prstGeom prst="rect">
            <a:avLst/>
          </a:prstGeom>
          <a:ln w="12700">
            <a:solidFill>
              <a:srgbClr val="A76B15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081A42-C4CF-4850-8286-922B59E403A7}"/>
              </a:ext>
            </a:extLst>
          </p:cNvPr>
          <p:cNvSpPr txBox="1"/>
          <p:nvPr/>
        </p:nvSpPr>
        <p:spPr>
          <a:xfrm>
            <a:off x="7915385" y="3653678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3-2&gt;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3145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C3E2-DB48-451D-B2CD-05962D7DF4AE}"/>
              </a:ext>
            </a:extLst>
          </p:cNvPr>
          <p:cNvSpPr txBox="1"/>
          <p:nvPr/>
        </p:nvSpPr>
        <p:spPr>
          <a:xfrm>
            <a:off x="1115739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4F34-25FE-4B86-94DA-72FD0C131641}"/>
              </a:ext>
            </a:extLst>
          </p:cNvPr>
          <p:cNvSpPr txBox="1"/>
          <p:nvPr/>
        </p:nvSpPr>
        <p:spPr>
          <a:xfrm>
            <a:off x="1115739" y="2336886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노출시간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0389-E627-4DB4-B9A4-B190B0175666}"/>
              </a:ext>
            </a:extLst>
          </p:cNvPr>
          <p:cNvSpPr txBox="1"/>
          <p:nvPr/>
        </p:nvSpPr>
        <p:spPr>
          <a:xfrm>
            <a:off x="1115739" y="2798551"/>
            <a:ext cx="2022798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 time, cast count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Fake weight, fake weight2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4F400D-700C-4A92-B260-381EE6CB1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13" y="4467785"/>
            <a:ext cx="4858081" cy="2071127"/>
          </a:xfrm>
          <a:prstGeom prst="rect">
            <a:avLst/>
          </a:prstGeom>
          <a:ln w="12700">
            <a:solidFill>
              <a:srgbClr val="A76B15"/>
            </a:solidFill>
          </a:ln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90E6E510-729C-43D8-951F-AE516576D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13" y="2425830"/>
            <a:ext cx="4873988" cy="1848425"/>
          </a:xfrm>
          <a:prstGeom prst="rect">
            <a:avLst/>
          </a:prstGeom>
          <a:ln w="12700">
            <a:solidFill>
              <a:srgbClr val="A76B15"/>
            </a:solidFill>
          </a:ln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E8D745F5-1DEA-43F2-91ED-A19D9F2FA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13" y="387058"/>
            <a:ext cx="6159295" cy="1845243"/>
          </a:xfrm>
          <a:prstGeom prst="rect">
            <a:avLst/>
          </a:prstGeom>
          <a:ln w="12700">
            <a:solidFill>
              <a:srgbClr val="A76B15"/>
            </a:solidFill>
          </a:ln>
        </p:spPr>
      </p:pic>
    </p:spTree>
    <p:extLst>
      <p:ext uri="{BB962C8B-B14F-4D97-AF65-F5344CB8AC3E}">
        <p14:creationId xmlns:p14="http://schemas.microsoft.com/office/powerpoint/2010/main" val="365475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50D1A-53A9-4958-837D-23E982C5394A}"/>
              </a:ext>
            </a:extLst>
          </p:cNvPr>
          <p:cNvSpPr txBox="1"/>
          <p:nvPr/>
        </p:nvSpPr>
        <p:spPr>
          <a:xfrm>
            <a:off x="111573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5F611-9BC4-4BFC-86EC-4126A1CA4E65}"/>
              </a:ext>
            </a:extLst>
          </p:cNvPr>
          <p:cNvSpPr txBox="1"/>
          <p:nvPr/>
        </p:nvSpPr>
        <p:spPr>
          <a:xfrm>
            <a:off x="1115739" y="2336886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덩기덕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쿵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더러러러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F345A-070D-4C50-9E92-6B48A1405E93}"/>
              </a:ext>
            </a:extLst>
          </p:cNvPr>
          <p:cNvSpPr txBox="1"/>
          <p:nvPr/>
        </p:nvSpPr>
        <p:spPr>
          <a:xfrm>
            <a:off x="1115739" y="2798551"/>
            <a:ext cx="3070071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통해서 카테고리 세부 분류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대중소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크롤링해서 인터넷 최저가와 비교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크롤링해서 인터넷 리뷰 칼럼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날씨 데이터 통해서 외부 기온 칼럼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F3931D-AE54-4CFA-8E15-402D4698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43" y="242997"/>
            <a:ext cx="1268557" cy="2247048"/>
          </a:xfrm>
          <a:prstGeom prst="rect">
            <a:avLst/>
          </a:prstGeom>
          <a:ln>
            <a:solidFill>
              <a:srgbClr val="A76B15"/>
            </a:solidFill>
          </a:ln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4FC4C1B-0C32-42CD-8918-5B2E77D08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17" y="242997"/>
            <a:ext cx="1349776" cy="2664744"/>
          </a:xfrm>
          <a:prstGeom prst="rect">
            <a:avLst/>
          </a:prstGeom>
          <a:ln>
            <a:solidFill>
              <a:srgbClr val="A76B15"/>
            </a:solidFill>
          </a:ln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6459E495-0988-46A6-939A-DFF3E0EA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10" y="242997"/>
            <a:ext cx="1434862" cy="2637670"/>
          </a:xfrm>
          <a:prstGeom prst="rect">
            <a:avLst/>
          </a:prstGeom>
          <a:ln>
            <a:solidFill>
              <a:srgbClr val="A76B15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B26B8E-F7D4-4A89-B8BD-4E076BF72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11" y="3063951"/>
            <a:ext cx="6470416" cy="1581829"/>
          </a:xfrm>
          <a:prstGeom prst="rect">
            <a:avLst/>
          </a:prstGeom>
          <a:ln>
            <a:solidFill>
              <a:srgbClr val="A76B15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9A9134-621D-4953-B291-8E77587FA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498" y="2010434"/>
            <a:ext cx="6153277" cy="1624372"/>
          </a:xfrm>
          <a:prstGeom prst="rect">
            <a:avLst/>
          </a:prstGeom>
          <a:ln>
            <a:solidFill>
              <a:srgbClr val="A76B15"/>
            </a:solidFill>
          </a:ln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BC9898D3-C717-4474-BE44-C6ADCD8BA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67" y="4820646"/>
            <a:ext cx="6702469" cy="1562491"/>
          </a:xfrm>
          <a:prstGeom prst="rect">
            <a:avLst/>
          </a:prstGeom>
          <a:ln>
            <a:solidFill>
              <a:srgbClr val="A76B15"/>
            </a:solidFill>
          </a:ln>
        </p:spPr>
      </p:pic>
    </p:spTree>
    <p:extLst>
      <p:ext uri="{BB962C8B-B14F-4D97-AF65-F5344CB8AC3E}">
        <p14:creationId xmlns:p14="http://schemas.microsoft.com/office/powerpoint/2010/main" val="416955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D07A7-DA54-4C65-B1BE-BB80888A418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04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57D13-4A3D-4F7A-8ACE-012FB5913C54}"/>
              </a:ext>
            </a:extLst>
          </p:cNvPr>
          <p:cNvSpPr txBox="1"/>
          <p:nvPr/>
        </p:nvSpPr>
        <p:spPr>
          <a:xfrm>
            <a:off x="865300" y="256290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6332D-DFE2-44D7-9317-6D6547DF6EEB}"/>
              </a:ext>
            </a:extLst>
          </p:cNvPr>
          <p:cNvSpPr txBox="1"/>
          <p:nvPr/>
        </p:nvSpPr>
        <p:spPr>
          <a:xfrm>
            <a:off x="865300" y="3971845"/>
            <a:ext cx="137409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비교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파라미터 튜닝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결과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5DB7C-669C-492F-9275-E55A1605EBB8}"/>
              </a:ext>
            </a:extLst>
          </p:cNvPr>
          <p:cNvSpPr/>
          <p:nvPr/>
        </p:nvSpPr>
        <p:spPr>
          <a:xfrm rot="5400000">
            <a:off x="8670174" y="-1172096"/>
            <a:ext cx="2349732" cy="4693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2C0F0F-EDB5-469E-986E-07AE8735C235}"/>
              </a:ext>
            </a:extLst>
          </p:cNvPr>
          <p:cNvSpPr/>
          <p:nvPr/>
        </p:nvSpPr>
        <p:spPr>
          <a:xfrm rot="5400000">
            <a:off x="5682683" y="5445055"/>
            <a:ext cx="1820487" cy="1005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4B97C5CB-BFB9-4065-AE3A-14B34DDF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r="62011" b="33899"/>
          <a:stretch/>
        </p:blipFill>
        <p:spPr>
          <a:xfrm>
            <a:off x="6090225" y="-1"/>
            <a:ext cx="1005403" cy="4533211"/>
          </a:xfrm>
          <a:prstGeom prst="rect">
            <a:avLst/>
          </a:prstGeom>
        </p:spPr>
      </p:pic>
      <p:pic>
        <p:nvPicPr>
          <p:cNvPr id="13" name="그림 12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55C6FF58-22C3-4A56-9750-1130BD92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2" t="39711" r="12875"/>
          <a:stretch/>
        </p:blipFill>
        <p:spPr>
          <a:xfrm>
            <a:off x="7503855" y="2723372"/>
            <a:ext cx="4688146" cy="41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0BE8E-0E37-409D-8149-310ED57B9468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ACEA0E-041F-4E07-9B07-0FACA37320D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69183-04F5-4875-85C6-5C42CE0B2363}"/>
              </a:ext>
            </a:extLst>
          </p:cNvPr>
          <p:cNvSpPr txBox="1"/>
          <p:nvPr/>
        </p:nvSpPr>
        <p:spPr>
          <a:xfrm>
            <a:off x="1115739" y="1629000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학습을 위한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D6484-6F9D-49F4-A08A-0A69925DFB18}"/>
              </a:ext>
            </a:extLst>
          </p:cNvPr>
          <p:cNvSpPr txBox="1"/>
          <p:nvPr/>
        </p:nvSpPr>
        <p:spPr>
          <a:xfrm>
            <a:off x="1115739" y="2336886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 뭐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그런거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51A40-D19C-496C-BAF1-DA39C2C03096}"/>
              </a:ext>
            </a:extLst>
          </p:cNvPr>
          <p:cNvSpPr txBox="1"/>
          <p:nvPr/>
        </p:nvSpPr>
        <p:spPr>
          <a:xfrm>
            <a:off x="1115739" y="2798551"/>
            <a:ext cx="336528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라벨 인코더 써서 범주형 변수 인코딩 해줬고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취해서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조정해서 정규분포화 시켰고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셀렉션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해줬고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1318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70F7B-411E-4387-856E-10175858E5DE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5A814-35BD-4C36-919E-C920FF28BB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D9552-7174-4CA8-9B5D-E4BDF8B51E9F}"/>
              </a:ext>
            </a:extLst>
          </p:cNvPr>
          <p:cNvSpPr txBox="1"/>
          <p:nvPr/>
        </p:nvSpPr>
        <p:spPr>
          <a:xfrm>
            <a:off x="1115739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8F6C-C453-4AE2-97DC-B38498F23A31}"/>
              </a:ext>
            </a:extLst>
          </p:cNvPr>
          <p:cNvSpPr txBox="1"/>
          <p:nvPr/>
        </p:nvSpPr>
        <p:spPr>
          <a:xfrm>
            <a:off x="1115739" y="2336886"/>
            <a:ext cx="281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이것저것 써봤습니다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36F08-B753-4BA7-90B8-89BC4D3A66E9}"/>
              </a:ext>
            </a:extLst>
          </p:cNvPr>
          <p:cNvSpPr txBox="1"/>
          <p:nvPr/>
        </p:nvSpPr>
        <p:spPr>
          <a:xfrm>
            <a:off x="1115739" y="2798551"/>
            <a:ext cx="1322798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랜덤 포레스트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그라디언트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부스팅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라이트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지비엠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리니어 모델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딥러닝 모델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82408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C2751-E592-44BB-9AA2-C1E84EE961BB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598393-AD07-4DC3-A793-134A514C3807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C34A-CEBC-48D7-81B1-611BA96E6C6D}"/>
              </a:ext>
            </a:extLst>
          </p:cNvPr>
          <p:cNvSpPr txBox="1"/>
          <p:nvPr/>
        </p:nvSpPr>
        <p:spPr>
          <a:xfrm>
            <a:off x="1115739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튜닝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28BA0-E399-4269-B989-EAFB72DBFE6F}"/>
              </a:ext>
            </a:extLst>
          </p:cNvPr>
          <p:cNvSpPr txBox="1"/>
          <p:nvPr/>
        </p:nvSpPr>
        <p:spPr>
          <a:xfrm>
            <a:off x="1115739" y="2336886"/>
            <a:ext cx="5828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이걸로 하기로 했고 튜닝 해봤습니다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BABF9-90C4-4611-83CC-7BEF08CEDE2C}"/>
              </a:ext>
            </a:extLst>
          </p:cNvPr>
          <p:cNvSpPr txBox="1"/>
          <p:nvPr/>
        </p:nvSpPr>
        <p:spPr>
          <a:xfrm>
            <a:off x="1115739" y="2798551"/>
            <a:ext cx="211788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그리드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뭔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눈치 코치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하이퍼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파라미터 이거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이거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이렇게 결과값이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나오더라고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551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2E48CF-3A88-48EE-9677-18B79BA9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83A6B-63BC-4FA0-A514-D5B34B85FECD}"/>
              </a:ext>
            </a:extLst>
          </p:cNvPr>
          <p:cNvSpPr txBox="1"/>
          <p:nvPr/>
        </p:nvSpPr>
        <p:spPr>
          <a:xfrm>
            <a:off x="401712" y="414571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피피티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F6F35-19B4-4187-B8B6-9CF5FAEF6DCF}"/>
              </a:ext>
            </a:extLst>
          </p:cNvPr>
          <p:cNvSpPr txBox="1"/>
          <p:nvPr/>
        </p:nvSpPr>
        <p:spPr>
          <a:xfrm>
            <a:off x="1834119" y="1523375"/>
            <a:ext cx="916629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아주 깔끔하게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군더더기 없이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화이트 톤에 유채색으로 포인트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색조합은 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 컬러 활용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이미지는 선명한 실사 위주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플랫 아이콘이나 실루엣 이미지 금지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실사 이미지와 단색 도형 동시에 사용 필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1997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52A8B-C8AA-4E3D-A110-F39D96026210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1619F-816A-4393-B5E7-2374E0AD128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5FEEE-318D-4C30-9258-46D53E03CAD6}"/>
              </a:ext>
            </a:extLst>
          </p:cNvPr>
          <p:cNvSpPr txBox="1"/>
          <p:nvPr/>
        </p:nvSpPr>
        <p:spPr>
          <a:xfrm>
            <a:off x="1115739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11BF9-6295-4225-A8E9-AFB59E7D608A}"/>
              </a:ext>
            </a:extLst>
          </p:cNvPr>
          <p:cNvSpPr txBox="1"/>
          <p:nvPr/>
        </p:nvSpPr>
        <p:spPr>
          <a:xfrm>
            <a:off x="1115739" y="2336886"/>
            <a:ext cx="429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자 그래서 우리 모델은 이렇습니다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C4259-350F-4789-9720-259BE32F1AC3}"/>
              </a:ext>
            </a:extLst>
          </p:cNvPr>
          <p:cNvSpPr txBox="1"/>
          <p:nvPr/>
        </p:nvSpPr>
        <p:spPr>
          <a:xfrm>
            <a:off x="1115739" y="2798551"/>
            <a:ext cx="2255746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전처리해서 집어 넣고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전처리해서 집어 넣고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인코딩하고 정규화하고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모델에 학습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아웃풋 다시 지수화 시켜서 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이게 우리 예측 모형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43605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A9371-CB05-4EBB-9F68-24C537C1FA04}"/>
              </a:ext>
            </a:extLst>
          </p:cNvPr>
          <p:cNvSpPr txBox="1"/>
          <p:nvPr/>
        </p:nvSpPr>
        <p:spPr>
          <a:xfrm>
            <a:off x="1115739" y="1629000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D462D-6FEA-4590-80E5-54C461EE6D7D}"/>
              </a:ext>
            </a:extLst>
          </p:cNvPr>
          <p:cNvSpPr txBox="1"/>
          <p:nvPr/>
        </p:nvSpPr>
        <p:spPr>
          <a:xfrm>
            <a:off x="1115739" y="2336886"/>
            <a:ext cx="405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MAPE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보여주고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보여주고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1C463-3A1F-4D7F-9781-C77BF4A8A52E}"/>
              </a:ext>
            </a:extLst>
          </p:cNvPr>
          <p:cNvSpPr txBox="1"/>
          <p:nvPr/>
        </p:nvSpPr>
        <p:spPr>
          <a:xfrm>
            <a:off x="1115739" y="2798551"/>
            <a:ext cx="395973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각 제품별로 얼마나 정확하게 예측 했는지 샘플을 보여줄 거다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물론 잘 맞춘 것만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^^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못 맞추는 모델이 얼마나 오차가 큰지를 보여줄까 말까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838DF2-4F48-46C6-A812-537CCAB49F50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EDDA2-146B-48E4-BD19-D607C635CAE6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4634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49E8D-82DC-4B29-B664-5A4A2B3FF325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05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014EA-2D5F-4431-87F1-2CF2D255DB1A}"/>
              </a:ext>
            </a:extLst>
          </p:cNvPr>
          <p:cNvSpPr txBox="1"/>
          <p:nvPr/>
        </p:nvSpPr>
        <p:spPr>
          <a:xfrm>
            <a:off x="865300" y="2562909"/>
            <a:ext cx="337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 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174E9-F96E-4757-891E-DBB843C16762}"/>
              </a:ext>
            </a:extLst>
          </p:cNvPr>
          <p:cNvSpPr txBox="1"/>
          <p:nvPr/>
        </p:nvSpPr>
        <p:spPr>
          <a:xfrm>
            <a:off x="865300" y="3971845"/>
            <a:ext cx="21980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배경 및 목표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모델링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최적화 결과 비교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2E25CD-E050-41AD-AF23-613834B069B3}"/>
              </a:ext>
            </a:extLst>
          </p:cNvPr>
          <p:cNvSpPr/>
          <p:nvPr/>
        </p:nvSpPr>
        <p:spPr>
          <a:xfrm rot="5400000">
            <a:off x="7353993" y="-1257994"/>
            <a:ext cx="2189018" cy="4705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962125-FE86-4A1B-B1CF-27A47133ADF5}"/>
              </a:ext>
            </a:extLst>
          </p:cNvPr>
          <p:cNvSpPr/>
          <p:nvPr/>
        </p:nvSpPr>
        <p:spPr>
          <a:xfrm rot="5400000">
            <a:off x="7642138" y="886665"/>
            <a:ext cx="1612727" cy="4705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4BD23A-B0C9-4FC6-905F-1145942AE3F8}"/>
              </a:ext>
            </a:extLst>
          </p:cNvPr>
          <p:cNvSpPr/>
          <p:nvPr/>
        </p:nvSpPr>
        <p:spPr>
          <a:xfrm rot="5400000">
            <a:off x="8470363" y="3136367"/>
            <a:ext cx="1347273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7F0E82-923A-4726-9ECD-525EB8B3B148}"/>
              </a:ext>
            </a:extLst>
          </p:cNvPr>
          <p:cNvSpPr/>
          <p:nvPr/>
        </p:nvSpPr>
        <p:spPr>
          <a:xfrm rot="5400000">
            <a:off x="8692737" y="1767681"/>
            <a:ext cx="902526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D65129EB-8B16-4523-9BF5-F8B26313B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9" r="15541" b="40008"/>
          <a:stretch/>
        </p:blipFill>
        <p:spPr>
          <a:xfrm>
            <a:off x="11033759" y="-32398"/>
            <a:ext cx="1158241" cy="4153029"/>
          </a:xfrm>
          <a:prstGeom prst="rect">
            <a:avLst/>
          </a:prstGeom>
        </p:spPr>
      </p:pic>
      <p:pic>
        <p:nvPicPr>
          <p:cNvPr id="17" name="그림 16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82687545-9C12-4EA1-8BB6-67883031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35610" r="28901" b="40009"/>
          <a:stretch/>
        </p:blipFill>
        <p:spPr>
          <a:xfrm>
            <a:off x="6096000" y="2432803"/>
            <a:ext cx="4705004" cy="1687829"/>
          </a:xfrm>
          <a:prstGeom prst="rect">
            <a:avLst/>
          </a:prstGeom>
        </p:spPr>
      </p:pic>
      <p:pic>
        <p:nvPicPr>
          <p:cNvPr id="18" name="그림 17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3ADC4913-E492-4BA4-ABD4-06E829B2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t="80071" r="15499"/>
          <a:stretch/>
        </p:blipFill>
        <p:spPr>
          <a:xfrm>
            <a:off x="6096000" y="5510728"/>
            <a:ext cx="6096000" cy="13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144CD-8F6D-4DC4-9293-A2CFDAFC2FFA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AD660D-B96A-43EE-ADCA-32FD590CD5F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5C7C9-1B70-4CD4-9C3E-F78AA44C34CE}"/>
              </a:ext>
            </a:extLst>
          </p:cNvPr>
          <p:cNvSpPr txBox="1"/>
          <p:nvPr/>
        </p:nvSpPr>
        <p:spPr>
          <a:xfrm>
            <a:off x="1115739" y="1629000"/>
            <a:ext cx="6585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모델을 활용한 편성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8AB14-B4E9-4D74-8259-12F3644046AB}"/>
              </a:ext>
            </a:extLst>
          </p:cNvPr>
          <p:cNvSpPr txBox="1"/>
          <p:nvPr/>
        </p:nvSpPr>
        <p:spPr>
          <a:xfrm>
            <a:off x="1115739" y="2336886"/>
            <a:ext cx="5280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페이지는 다시 비즈니스 이해 페이지야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80BE1-E9FF-479E-97C0-9093104C8DD6}"/>
              </a:ext>
            </a:extLst>
          </p:cNvPr>
          <p:cNvSpPr txBox="1"/>
          <p:nvPr/>
        </p:nvSpPr>
        <p:spPr>
          <a:xfrm>
            <a:off x="1115739" y="2798551"/>
            <a:ext cx="3602268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모델을 활용해서 편성 최적화를 하려는 분석 배경과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목표를 이해해야 해 여기서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그러니까 예측 모델의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7901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847DB-6ED4-4C2F-8061-793C8856B780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0BB1C6-7FA6-4686-A36E-9065EA1C57A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8F2B8-E432-4CF5-8EA9-A69F4AED03E4}"/>
              </a:ext>
            </a:extLst>
          </p:cNvPr>
          <p:cNvSpPr txBox="1"/>
          <p:nvPr/>
        </p:nvSpPr>
        <p:spPr>
          <a:xfrm>
            <a:off x="1115739" y="1629000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49713-0DE6-458F-8741-99C316F39029}"/>
              </a:ext>
            </a:extLst>
          </p:cNvPr>
          <p:cNvSpPr txBox="1"/>
          <p:nvPr/>
        </p:nvSpPr>
        <p:spPr>
          <a:xfrm>
            <a:off x="1115739" y="2336886"/>
            <a:ext cx="5806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그럼 그 편성 최적화 모델링을 어떻게 할 건데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5A422-6DF6-4CB0-9AF2-F35726225E86}"/>
              </a:ext>
            </a:extLst>
          </p:cNvPr>
          <p:cNvSpPr txBox="1"/>
          <p:nvPr/>
        </p:nvSpPr>
        <p:spPr>
          <a:xfrm>
            <a:off x="1115739" y="2798551"/>
            <a:ext cx="270458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이론적 배경을 졸라 풀어 씁니다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우리가 이렇게 모델링을 했어야 했는지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쿠션을 겁나 까는 겁니다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217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731DE-469F-4A2C-AF3F-33EBAE2152ED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FA75F-F1F5-4AAF-BBC8-848ACE7D9378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E9363-E0C5-47C6-9B6C-4B1B62E3F4B3}"/>
              </a:ext>
            </a:extLst>
          </p:cNvPr>
          <p:cNvSpPr txBox="1"/>
          <p:nvPr/>
        </p:nvSpPr>
        <p:spPr>
          <a:xfrm>
            <a:off x="111573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1C66A-CC40-412D-A024-499C2177F862}"/>
              </a:ext>
            </a:extLst>
          </p:cNvPr>
          <p:cNvSpPr txBox="1"/>
          <p:nvPr/>
        </p:nvSpPr>
        <p:spPr>
          <a:xfrm>
            <a:off x="1115739" y="2336886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우리 최적화 모형은 이렇습니다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26D9B-2B42-4BA9-9E96-27E66EEDC46B}"/>
              </a:ext>
            </a:extLst>
          </p:cNvPr>
          <p:cNvSpPr txBox="1"/>
          <p:nvPr/>
        </p:nvSpPr>
        <p:spPr>
          <a:xfrm>
            <a:off x="1115739" y="2798551"/>
            <a:ext cx="19912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그냥 모형만 보여줘 된장먹을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86439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83D2A-EFC6-4904-B5B2-BADE0A900F31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05E3E-C556-4605-BDD4-192A3BE0CAB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CB266-AF80-48C6-8C81-5A8653B79413}"/>
              </a:ext>
            </a:extLst>
          </p:cNvPr>
          <p:cNvSpPr txBox="1"/>
          <p:nvPr/>
        </p:nvSpPr>
        <p:spPr>
          <a:xfrm>
            <a:off x="111573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최적화 결과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ADFB5-1435-420B-BB00-922A9F791284}"/>
              </a:ext>
            </a:extLst>
          </p:cNvPr>
          <p:cNvSpPr txBox="1"/>
          <p:nvPr/>
        </p:nvSpPr>
        <p:spPr>
          <a:xfrm>
            <a:off x="1115739" y="2336886"/>
            <a:ext cx="466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하지만 가능하다면 결과 비교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해야죠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0531F-9F6D-4E0D-8343-6757A388DF6B}"/>
              </a:ext>
            </a:extLst>
          </p:cNvPr>
          <p:cNvSpPr txBox="1"/>
          <p:nvPr/>
        </p:nvSpPr>
        <p:spPr>
          <a:xfrm>
            <a:off x="1115739" y="2798551"/>
            <a:ext cx="387798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기존 제공된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6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 테스트 데이터의 예측 취급액과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우리의 편성 최적화 모델로 재편성한 편성표의 예측 취급액을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비교해서 보여주면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끝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58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7879-ED7A-4E81-8DD7-BC32665BF45F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06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BDE38-D47B-44A2-9404-C4C9ADFA207F}"/>
              </a:ext>
            </a:extLst>
          </p:cNvPr>
          <p:cNvSpPr txBox="1"/>
          <p:nvPr/>
        </p:nvSpPr>
        <p:spPr>
          <a:xfrm>
            <a:off x="865300" y="2562909"/>
            <a:ext cx="1166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2BC7C-B030-4ED7-9A8B-61AAC7EBE25F}"/>
              </a:ext>
            </a:extLst>
          </p:cNvPr>
          <p:cNvSpPr txBox="1"/>
          <p:nvPr/>
        </p:nvSpPr>
        <p:spPr>
          <a:xfrm>
            <a:off x="865300" y="3971845"/>
            <a:ext cx="13276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D7865-98A7-40B7-BE12-8B99128C8ABF}"/>
              </a:ext>
            </a:extLst>
          </p:cNvPr>
          <p:cNvSpPr/>
          <p:nvPr/>
        </p:nvSpPr>
        <p:spPr>
          <a:xfrm rot="5400000">
            <a:off x="3844489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E6FC68-CF8E-4BE2-9DC3-EB2FE80A7489}"/>
              </a:ext>
            </a:extLst>
          </p:cNvPr>
          <p:cNvSpPr/>
          <p:nvPr/>
        </p:nvSpPr>
        <p:spPr>
          <a:xfrm rot="5400000">
            <a:off x="4919170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E364F7-96DF-4270-A8F1-41A4CDCF8C71}"/>
              </a:ext>
            </a:extLst>
          </p:cNvPr>
          <p:cNvSpPr/>
          <p:nvPr/>
        </p:nvSpPr>
        <p:spPr>
          <a:xfrm rot="5400000">
            <a:off x="5993851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BF667F-AC55-4499-817F-D202B941CC0B}"/>
              </a:ext>
            </a:extLst>
          </p:cNvPr>
          <p:cNvSpPr/>
          <p:nvPr/>
        </p:nvSpPr>
        <p:spPr>
          <a:xfrm rot="5400000">
            <a:off x="7068532" y="3912427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CEC589-7CD0-49DA-A769-349C9C17B4A8}"/>
              </a:ext>
            </a:extLst>
          </p:cNvPr>
          <p:cNvSpPr/>
          <p:nvPr/>
        </p:nvSpPr>
        <p:spPr>
          <a:xfrm rot="5400000">
            <a:off x="8143213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C0AA6-107C-4A0A-9D4A-B009EBE40F69}"/>
              </a:ext>
            </a:extLst>
          </p:cNvPr>
          <p:cNvSpPr/>
          <p:nvPr/>
        </p:nvSpPr>
        <p:spPr>
          <a:xfrm rot="5400000">
            <a:off x="9217894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08E3E96F-40F0-4E7E-9D01-CA9A0392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5" t="29914" b="5552"/>
          <a:stretch/>
        </p:blipFill>
        <p:spPr>
          <a:xfrm>
            <a:off x="11466022" y="1629000"/>
            <a:ext cx="725978" cy="5229000"/>
          </a:xfrm>
          <a:prstGeom prst="rect">
            <a:avLst/>
          </a:prstGeom>
        </p:spPr>
      </p:pic>
      <p:pic>
        <p:nvPicPr>
          <p:cNvPr id="16" name="그림 15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6F3AB7E8-8C38-4328-9A22-B9D8747F7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6" t="30308" r="17602" b="5552"/>
          <a:stretch/>
        </p:blipFill>
        <p:spPr>
          <a:xfrm>
            <a:off x="9316660" y="1660916"/>
            <a:ext cx="729361" cy="5197084"/>
          </a:xfrm>
          <a:prstGeom prst="rect">
            <a:avLst/>
          </a:prstGeom>
        </p:spPr>
      </p:pic>
      <p:pic>
        <p:nvPicPr>
          <p:cNvPr id="17" name="그림 16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A424293D-5B4C-4E26-BD57-7A754D68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8" t="29914" r="35257" b="5552"/>
          <a:stretch/>
        </p:blipFill>
        <p:spPr>
          <a:xfrm>
            <a:off x="7167296" y="1629000"/>
            <a:ext cx="725979" cy="52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4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61D8C-207D-41FB-80B1-DD2D2A04080B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C53794-710A-4363-BD39-F649DC56819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69E25-6F00-49F5-BE82-52C105C85949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168FA-8790-4109-9D89-A9ED035A501D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5DC4C-3543-4227-8F23-9D8B8B7966C2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58328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B8769-9111-4AB0-8C98-928FBCD654CB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426803-6D20-4A82-9C55-60D90AE5EFC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5CA39-6178-4F4E-BA29-D43D9D472FEB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6E587-B24E-408F-BC7B-900936147712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11D0-BB5B-4456-AD27-38FF8DE5BC5D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993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6BA262-5571-4A5D-B86C-F5FA7286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B94C3D-66A7-4299-B96F-BDA3BEDC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3"/>
            <a:ext cx="11430000" cy="642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936DFC-CCA4-4A8F-9851-2BE5517A63A3}"/>
              </a:ext>
            </a:extLst>
          </p:cNvPr>
          <p:cNvSpPr txBox="1"/>
          <p:nvPr/>
        </p:nvSpPr>
        <p:spPr>
          <a:xfrm rot="20923622">
            <a:off x="4803819" y="3111570"/>
            <a:ext cx="258436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템플릿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5577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5B2AD-3B40-4D1A-A8D1-8A4F3E806FEC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F1530-7381-4961-B42A-93703B88DF1A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A25C0-07A4-4B5B-B2AB-96975E4FF069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405-07CE-4FB5-806F-31F2B850ABBC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BD072-0D20-45D1-A465-2D441E84FDD6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3087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80F4E5-B66C-4E10-939B-15B92302B9CC}"/>
              </a:ext>
            </a:extLst>
          </p:cNvPr>
          <p:cNvSpPr/>
          <p:nvPr/>
        </p:nvSpPr>
        <p:spPr>
          <a:xfrm>
            <a:off x="812800" y="1705428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AF98A-5A0A-45D1-AEBB-46EA781E57A6}"/>
              </a:ext>
            </a:extLst>
          </p:cNvPr>
          <p:cNvSpPr txBox="1"/>
          <p:nvPr/>
        </p:nvSpPr>
        <p:spPr>
          <a:xfrm>
            <a:off x="4165872" y="3075057"/>
            <a:ext cx="3860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언더독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6236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7034C3-AD28-487B-A158-D6E28617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A5DA9-30F3-4243-9F97-C62346D8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3"/>
            <a:ext cx="11430000" cy="642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6AE12-72D3-40FC-B95F-B8331BFC8239}"/>
              </a:ext>
            </a:extLst>
          </p:cNvPr>
          <p:cNvSpPr txBox="1"/>
          <p:nvPr/>
        </p:nvSpPr>
        <p:spPr>
          <a:xfrm rot="20923622">
            <a:off x="4803819" y="3111570"/>
            <a:ext cx="258436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템플릿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9418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AD57CF2-6B30-4800-BCA2-389C02C11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7E30B6-391D-4F26-8E4E-08BA79EA098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045F43-734B-4C40-9DF1-03F4A7394E32}"/>
              </a:ext>
            </a:extLst>
          </p:cNvPr>
          <p:cNvSpPr/>
          <p:nvPr/>
        </p:nvSpPr>
        <p:spPr>
          <a:xfrm>
            <a:off x="0" y="-18202"/>
            <a:ext cx="276653" cy="344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9DAAC-60AA-411D-87C5-09F4A30DE0E5}"/>
              </a:ext>
            </a:extLst>
          </p:cNvPr>
          <p:cNvSpPr txBox="1"/>
          <p:nvPr/>
        </p:nvSpPr>
        <p:spPr>
          <a:xfrm>
            <a:off x="5546810" y="3075056"/>
            <a:ext cx="109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27787-3298-471B-B087-F1417BF39568}"/>
              </a:ext>
            </a:extLst>
          </p:cNvPr>
          <p:cNvSpPr txBox="1"/>
          <p:nvPr/>
        </p:nvSpPr>
        <p:spPr>
          <a:xfrm>
            <a:off x="458225" y="181065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 </a:t>
            </a:r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빅콘테스트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챔피언 리그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F08E7-6ABB-4096-891E-5DDF48C98570}"/>
              </a:ext>
            </a:extLst>
          </p:cNvPr>
          <p:cNvSpPr txBox="1"/>
          <p:nvPr/>
        </p:nvSpPr>
        <p:spPr>
          <a:xfrm>
            <a:off x="10377318" y="6230204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 </a:t>
            </a:r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엄덕구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4F4F4-EBAF-4BAA-B1A9-914CF89D519D}"/>
              </a:ext>
            </a:extLst>
          </p:cNvPr>
          <p:cNvSpPr/>
          <p:nvPr/>
        </p:nvSpPr>
        <p:spPr>
          <a:xfrm rot="5400000">
            <a:off x="10349639" y="4994709"/>
            <a:ext cx="3408069" cy="2766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6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8762AA-6FF7-470A-9E76-B74D6D9B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84871" r="32965" b="369"/>
          <a:stretch/>
        </p:blipFill>
        <p:spPr>
          <a:xfrm>
            <a:off x="8204200" y="5842000"/>
            <a:ext cx="2857500" cy="10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0FC977-B137-40F8-A3C5-2E9BE0E57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67897" r="32965" b="17343"/>
          <a:stretch/>
        </p:blipFill>
        <p:spPr>
          <a:xfrm>
            <a:off x="8204200" y="4673600"/>
            <a:ext cx="2857500" cy="101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693719-C719-4F39-B178-8BDFD9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50923" r="32965" b="34317"/>
          <a:stretch/>
        </p:blipFill>
        <p:spPr>
          <a:xfrm>
            <a:off x="8204200" y="3505200"/>
            <a:ext cx="2857500" cy="101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7997FC-66D4-40FF-A549-7B462E31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33948" r="32965" b="51292"/>
          <a:stretch/>
        </p:blipFill>
        <p:spPr>
          <a:xfrm>
            <a:off x="8204200" y="2336800"/>
            <a:ext cx="2857500" cy="1016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FDB20A-FE12-40D9-ABCE-594F51852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16974" r="32965" b="68265"/>
          <a:stretch/>
        </p:blipFill>
        <p:spPr>
          <a:xfrm>
            <a:off x="8204200" y="1168400"/>
            <a:ext cx="2857500" cy="101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817CA8-4112-431F-BF74-FF419E4E7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r="32965" b="85240"/>
          <a:stretch/>
        </p:blipFill>
        <p:spPr>
          <a:xfrm>
            <a:off x="8204200" y="0"/>
            <a:ext cx="2857500" cy="1016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FE9043-EA62-4481-96AE-2C33CAC431A5}"/>
              </a:ext>
            </a:extLst>
          </p:cNvPr>
          <p:cNvSpPr/>
          <p:nvPr/>
        </p:nvSpPr>
        <p:spPr>
          <a:xfrm>
            <a:off x="8204200" y="0"/>
            <a:ext cx="28575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482600" y="308114"/>
            <a:ext cx="109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BA5E9-93A8-43F6-82E8-401A70DA8631}"/>
              </a:ext>
            </a:extLst>
          </p:cNvPr>
          <p:cNvSpPr txBox="1"/>
          <p:nvPr/>
        </p:nvSpPr>
        <p:spPr>
          <a:xfrm>
            <a:off x="8204200" y="46335"/>
            <a:ext cx="992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01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79A99-278D-4DC6-9ACC-B08BAA9881B6}"/>
              </a:ext>
            </a:extLst>
          </p:cNvPr>
          <p:cNvSpPr txBox="1"/>
          <p:nvPr/>
        </p:nvSpPr>
        <p:spPr>
          <a:xfrm>
            <a:off x="8204200" y="12147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02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62B9AA-9A42-458E-9FD7-6D1C81B6893D}"/>
              </a:ext>
            </a:extLst>
          </p:cNvPr>
          <p:cNvSpPr txBox="1"/>
          <p:nvPr/>
        </p:nvSpPr>
        <p:spPr>
          <a:xfrm>
            <a:off x="8204200" y="23831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03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695EC7-A672-4D34-B1EA-865A9FDC2AF9}"/>
              </a:ext>
            </a:extLst>
          </p:cNvPr>
          <p:cNvSpPr txBox="1"/>
          <p:nvPr/>
        </p:nvSpPr>
        <p:spPr>
          <a:xfrm>
            <a:off x="8204200" y="355600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04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AF773C-5EDC-412A-B131-3C682CCB275C}"/>
              </a:ext>
            </a:extLst>
          </p:cNvPr>
          <p:cNvSpPr txBox="1"/>
          <p:nvPr/>
        </p:nvSpPr>
        <p:spPr>
          <a:xfrm>
            <a:off x="8204200" y="47199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05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24B23-B7AC-4ADF-8F13-23FC1BF4B565}"/>
              </a:ext>
            </a:extLst>
          </p:cNvPr>
          <p:cNvSpPr txBox="1"/>
          <p:nvPr/>
        </p:nvSpPr>
        <p:spPr>
          <a:xfrm>
            <a:off x="8204200" y="58883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06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CCF87F-982D-4584-A26A-F5DD2520F3A0}"/>
              </a:ext>
            </a:extLst>
          </p:cNvPr>
          <p:cNvSpPr txBox="1"/>
          <p:nvPr/>
        </p:nvSpPr>
        <p:spPr>
          <a:xfrm>
            <a:off x="5162983" y="308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이해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70A8C-47E0-447F-A0B9-7D719A678DBA}"/>
              </a:ext>
            </a:extLst>
          </p:cNvPr>
          <p:cNvSpPr txBox="1"/>
          <p:nvPr/>
        </p:nvSpPr>
        <p:spPr>
          <a:xfrm>
            <a:off x="5619838" y="1480979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이해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BE5AE5-20D4-4C33-9DBC-9B960F1A9FAD}"/>
              </a:ext>
            </a:extLst>
          </p:cNvPr>
          <p:cNvSpPr txBox="1"/>
          <p:nvPr/>
        </p:nvSpPr>
        <p:spPr>
          <a:xfrm>
            <a:off x="5619838" y="2649835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07EE62-67AB-443B-886B-30F23CB4EA68}"/>
              </a:ext>
            </a:extLst>
          </p:cNvPr>
          <p:cNvSpPr txBox="1"/>
          <p:nvPr/>
        </p:nvSpPr>
        <p:spPr>
          <a:xfrm>
            <a:off x="5619838" y="38133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DF3133-B313-4E85-B2EE-825CBB4046DE}"/>
              </a:ext>
            </a:extLst>
          </p:cNvPr>
          <p:cNvSpPr txBox="1"/>
          <p:nvPr/>
        </p:nvSpPr>
        <p:spPr>
          <a:xfrm>
            <a:off x="5619838" y="49817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421C54-DA51-45E6-976C-76793D33EFD1}"/>
              </a:ext>
            </a:extLst>
          </p:cNvPr>
          <p:cNvSpPr txBox="1"/>
          <p:nvPr/>
        </p:nvSpPr>
        <p:spPr>
          <a:xfrm>
            <a:off x="5162983" y="6150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</a:t>
            </a:r>
          </a:p>
        </p:txBody>
      </p:sp>
    </p:spTree>
    <p:extLst>
      <p:ext uri="{BB962C8B-B14F-4D97-AF65-F5344CB8AC3E}">
        <p14:creationId xmlns:p14="http://schemas.microsoft.com/office/powerpoint/2010/main" val="169941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01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6E14B-64FB-4DF8-BBC4-1962E60546AE}"/>
              </a:ext>
            </a:extLst>
          </p:cNvPr>
          <p:cNvSpPr txBox="1"/>
          <p:nvPr/>
        </p:nvSpPr>
        <p:spPr>
          <a:xfrm>
            <a:off x="865300" y="2562909"/>
            <a:ext cx="357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E4570-AF5E-4310-871C-65617349CB52}"/>
              </a:ext>
            </a:extLst>
          </p:cNvPr>
          <p:cNvSpPr txBox="1"/>
          <p:nvPr/>
        </p:nvSpPr>
        <p:spPr>
          <a:xfrm>
            <a:off x="865300" y="3971845"/>
            <a:ext cx="9621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배경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6573E-EEE8-47D1-A2D9-9E7C8F42010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베리, 케이크, 과일, 음식이(가) 표시된 사진&#10;&#10;자동 생성된 설명">
            <a:extLst>
              <a:ext uri="{FF2B5EF4-FFF2-40B4-BE49-F238E27FC236}">
                <a16:creationId xmlns:a16="http://schemas.microsoft.com/office/drawing/2014/main" id="{2F4DACB3-5A54-4211-9F14-C8390A99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r="50000" b="779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007896" y="2089712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분석배경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4C79F-DCD2-4335-8AB4-9C35E3C676F3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5C3A2-D6AE-417D-952C-39DE2B19C4E6}"/>
              </a:ext>
            </a:extLst>
          </p:cNvPr>
          <p:cNvSpPr txBox="1"/>
          <p:nvPr/>
        </p:nvSpPr>
        <p:spPr>
          <a:xfrm>
            <a:off x="1007896" y="279759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하필 데이터인가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6D442-B093-4638-ABBF-4966B56F0EAD}"/>
              </a:ext>
            </a:extLst>
          </p:cNvPr>
          <p:cNvSpPr txBox="1"/>
          <p:nvPr/>
        </p:nvSpPr>
        <p:spPr>
          <a:xfrm>
            <a:off x="1007896" y="3259263"/>
            <a:ext cx="154241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D10056-868E-458C-8966-A24BA9C7C770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3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NS홈쇼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4730"/>
      </a:accent1>
      <a:accent2>
        <a:srgbClr val="A76B15"/>
      </a:accent2>
      <a:accent3>
        <a:srgbClr val="4D3531"/>
      </a:accent3>
      <a:accent4>
        <a:srgbClr val="58734A"/>
      </a:accent4>
      <a:accent5>
        <a:srgbClr val="ECEBE9"/>
      </a:accent5>
      <a:accent6>
        <a:srgbClr val="FFFFFF"/>
      </a:accent6>
      <a:hlink>
        <a:srgbClr val="0563C1"/>
      </a:hlink>
      <a:folHlink>
        <a:srgbClr val="954F72"/>
      </a:folHlink>
    </a:clrScheme>
    <a:fontScheme name="모두 나눔 바른 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1146</Words>
  <Application>Microsoft Office PowerPoint</Application>
  <PresentationFormat>와이드스크린</PresentationFormat>
  <Paragraphs>390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왕수</dc:creator>
  <cp:lastModifiedBy>Wyatt</cp:lastModifiedBy>
  <cp:revision>210</cp:revision>
  <dcterms:created xsi:type="dcterms:W3CDTF">2020-09-15T04:22:30Z</dcterms:created>
  <dcterms:modified xsi:type="dcterms:W3CDTF">2020-09-23T08:03:04Z</dcterms:modified>
</cp:coreProperties>
</file>